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1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8" r:id="rId3"/>
    <p:sldId id="277" r:id="rId4"/>
    <p:sldId id="276" r:id="rId5"/>
    <p:sldId id="278" r:id="rId6"/>
    <p:sldId id="275" r:id="rId7"/>
    <p:sldId id="279" r:id="rId8"/>
    <p:sldId id="274" r:id="rId9"/>
    <p:sldId id="271" r:id="rId10"/>
    <p:sldId id="280" r:id="rId11"/>
    <p:sldId id="272" r:id="rId12"/>
    <p:sldId id="28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529" autoAdjust="0"/>
  </p:normalViewPr>
  <p:slideViewPr>
    <p:cSldViewPr snapToGrid="0">
      <p:cViewPr varScale="1">
        <p:scale>
          <a:sx n="109" d="100"/>
          <a:sy n="109" d="100"/>
        </p:scale>
        <p:origin x="67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9" d="100"/>
          <a:sy n="69" d="100"/>
        </p:scale>
        <p:origin x="278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D5444-F62C-42C3-A75A-D9DBA807730F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4F617-7A30-41D4-AB86-5D833C98E1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6248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AA1FA-7B6A-47D2-8D61-F225D71B51FF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A179D-2D27-49E2-B022-8EDDA2EFE6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03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A179D-2D27-49E2-B022-8EDDA2EFE6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22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2/20/2024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928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665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10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 descr="An empty placeholder to add an image. Click on the placeholder and select the image that you wish to add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2054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855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2/20/2024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75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94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10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33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79A3335-6331-4872-A8B7-ECD55539F4D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692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A3335-6331-4872-A8B7-ECD55539F4D0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8E3F6-DE14-48B2-B2BC-6FABA9630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950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79A3335-6331-4872-A8B7-ECD55539F4D0}" type="datetimeFigureOut">
              <a:rPr lang="en-US" smtClean="0"/>
              <a:pPr/>
              <a:t>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7F8E3F6-DE14-48B2-B2BC-6FABA9630FB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666DDC6-97F5-954B-3C6B-B8E9154F0CF1}"/>
              </a:ext>
            </a:extLst>
          </p:cNvPr>
          <p:cNvSpPr/>
          <p:nvPr userDrawn="1"/>
        </p:nvSpPr>
        <p:spPr bwMode="white">
          <a:xfrm>
            <a:off x="0" y="0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F83A67-7006-CA19-A581-500C2236461A}"/>
              </a:ext>
            </a:extLst>
          </p:cNvPr>
          <p:cNvSpPr/>
          <p:nvPr userDrawn="1"/>
        </p:nvSpPr>
        <p:spPr>
          <a:xfrm>
            <a:off x="0" y="1371600"/>
            <a:ext cx="12192000" cy="8218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3CDEB8-8E8B-A8F3-8FE8-8955C03C8949}"/>
              </a:ext>
            </a:extLst>
          </p:cNvPr>
          <p:cNvSpPr/>
          <p:nvPr userDrawn="1"/>
        </p:nvSpPr>
        <p:spPr>
          <a:xfrm>
            <a:off x="0" y="1443006"/>
            <a:ext cx="12192000" cy="821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73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www.publicdomainpictures.net/fr/view-image.php?image=292486&amp;picture=film-de-cinem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jpg"/><Relationship Id="rId5" Type="http://schemas.openxmlformats.org/officeDocument/2006/relationships/hyperlink" Target="https://www.publicdomainpictures.net/view-image.php?image=334865&amp;picture=pohled-na-popcorn" TargetMode="Externa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Microsoft Movie Studio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21C8DB37-A58A-F74E-610E-9462CFE15F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2797" b="2797"/>
          <a:stretch>
            <a:fillRect/>
          </a:stretch>
        </p:blipFill>
        <p:spPr/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One…Two… Three… Action!!</a:t>
            </a:r>
          </a:p>
          <a:p>
            <a:r>
              <a:rPr lang="en-US" b="1" i="0" dirty="0">
                <a:solidFill>
                  <a:srgbClr val="2B2C30"/>
                </a:solidFill>
                <a:effectLst/>
              </a:rPr>
              <a:t>New Business Opportunity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B43E2B8-B2A0-B180-FC0F-C876324F00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 rot="10800000" flipV="1">
            <a:off x="0" y="0"/>
            <a:ext cx="1345658" cy="86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59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1C83AF4A-2757-7596-4EDB-10BE6FC53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062" y="731072"/>
            <a:ext cx="8143875" cy="539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4850216-8282-30EF-BB0E-1E7F026F1118}"/>
              </a:ext>
            </a:extLst>
          </p:cNvPr>
          <p:cNvSpPr txBox="1"/>
          <p:nvPr/>
        </p:nvSpPr>
        <p:spPr>
          <a:xfrm>
            <a:off x="636608" y="226632"/>
            <a:ext cx="114473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b="1" dirty="0"/>
              <a:t>Top 10 Movie Genres </a:t>
            </a:r>
            <a:endParaRPr lang="en-KE" sz="2500" b="1" dirty="0"/>
          </a:p>
        </p:txBody>
      </p:sp>
    </p:spTree>
    <p:extLst>
      <p:ext uri="{BB962C8B-B14F-4D97-AF65-F5344CB8AC3E}">
        <p14:creationId xmlns:p14="http://schemas.microsoft.com/office/powerpoint/2010/main" val="114746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3814A-F98F-B6AE-A517-7750831C4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852" y="1036629"/>
            <a:ext cx="9720072" cy="1499616"/>
          </a:xfrm>
        </p:spPr>
        <p:txBody>
          <a:bodyPr/>
          <a:lstStyle/>
          <a:p>
            <a:r>
              <a:rPr lang="en-US" b="1" dirty="0"/>
              <a:t>Findings and Recommendations.</a:t>
            </a:r>
            <a:endParaRPr lang="en-KE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E202BB-AD5A-C59B-0F92-AFAE277DD598}"/>
              </a:ext>
            </a:extLst>
          </p:cNvPr>
          <p:cNvSpPr txBox="1"/>
          <p:nvPr/>
        </p:nvSpPr>
        <p:spPr>
          <a:xfrm>
            <a:off x="858068" y="2837186"/>
            <a:ext cx="10045283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Based on the analysis above, here is a summary of the findings:</a:t>
            </a:r>
          </a:p>
          <a:p>
            <a:r>
              <a:rPr lang="en-US" dirty="0"/>
              <a:t>1. </a:t>
            </a:r>
            <a:r>
              <a:rPr lang="en-KE" dirty="0"/>
              <a:t> Most popular genre of movies included Drama, Documentaries, comedy, Thriller and horror movies</a:t>
            </a:r>
          </a:p>
          <a:p>
            <a:r>
              <a:rPr lang="en-KE" dirty="0"/>
              <a:t>2. Most profitable movies genres based on foreign gross income we action and drama </a:t>
            </a:r>
          </a:p>
          <a:p>
            <a:r>
              <a:rPr lang="en-KE" dirty="0"/>
              <a:t>3. </a:t>
            </a:r>
            <a:r>
              <a:rPr lang="en-US" dirty="0"/>
              <a:t>National disasters</a:t>
            </a:r>
            <a:r>
              <a:rPr lang="en-KE" dirty="0"/>
              <a:t> and pandemics can affect the revenues a movie can make upon launch</a:t>
            </a:r>
          </a:p>
          <a:p>
            <a:endParaRPr lang="en-KE" dirty="0"/>
          </a:p>
          <a:p>
            <a:r>
              <a:rPr lang="en-KE" dirty="0"/>
              <a:t>Based on the above observations, The following are our recommendations:</a:t>
            </a:r>
            <a:endParaRPr lang="en-US" dirty="0"/>
          </a:p>
          <a:p>
            <a:pPr marL="342900" indent="-342900">
              <a:buAutoNum type="alphaLcPeriod"/>
            </a:pPr>
            <a:r>
              <a:rPr lang="en-US" dirty="0"/>
              <a:t>T</a:t>
            </a:r>
            <a:r>
              <a:rPr lang="en-KE" dirty="0"/>
              <a:t>o build on the popularity on Microsoft's movie studio, Microsoft should initially produce Drama and Documentaries as the then to be popular</a:t>
            </a:r>
            <a:endParaRPr lang="en-US" dirty="0"/>
          </a:p>
          <a:p>
            <a:pPr marL="342900" indent="-342900">
              <a:buAutoNum type="alphaLcPeriod"/>
            </a:pPr>
            <a:r>
              <a:rPr lang="en-KE" dirty="0"/>
              <a:t>Action and Drama themed movies have the greatest </a:t>
            </a:r>
            <a:r>
              <a:rPr lang="en-KE" dirty="0" err="1"/>
              <a:t>pote</a:t>
            </a:r>
            <a:r>
              <a:rPr lang="en-US" dirty="0" err="1"/>
              <a:t>ntial</a:t>
            </a:r>
            <a:r>
              <a:rPr lang="en-US" dirty="0"/>
              <a:t> </a:t>
            </a:r>
            <a:r>
              <a:rPr lang="en-KE" dirty="0"/>
              <a:t>of making profit for the soon to be established Microsoft Studio</a:t>
            </a:r>
            <a:r>
              <a:rPr lang="en-US" dirty="0"/>
              <a:t>.</a:t>
            </a:r>
          </a:p>
          <a:p>
            <a:pPr marL="342900" indent="-342900">
              <a:buAutoNum type="alphaLcPeriod"/>
            </a:pPr>
            <a:r>
              <a:rPr lang="en-US" dirty="0"/>
              <a:t>An on demand-movie streaming service that will allow for sharing of exclusive content to build on the popularity od the movie studio.</a:t>
            </a:r>
          </a:p>
          <a:p>
            <a:pPr marL="342900" indent="-342900">
              <a:buAutoNum type="alphaLcPeriod"/>
            </a:pPr>
            <a:r>
              <a:rPr lang="en-KE" dirty="0"/>
              <a:t>The average length of a movie is 94 minutes</a:t>
            </a:r>
            <a:r>
              <a:rPr lang="en-US" dirty="0"/>
              <a:t>.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59179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9B89C-F054-89D8-8DAD-2E106B96D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Thank You!</a:t>
            </a:r>
            <a:endParaRPr lang="en-KE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567E5-0AF2-D4E8-A611-33C32AE364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87506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96532" y="685800"/>
            <a:ext cx="8910638" cy="1498600"/>
          </a:xfrm>
        </p:spPr>
        <p:txBody>
          <a:bodyPr/>
          <a:lstStyle/>
          <a:p>
            <a:r>
              <a:rPr lang="en-US" b="1" dirty="0"/>
              <a:t>Problem Statement.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162878" y="2454275"/>
            <a:ext cx="7977947" cy="3717925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Microsoft sees all the big companies creating original video content and they want to get in on the fun. They have decided to create a new movie studio, but they don’t know anything about creating movies. </a:t>
            </a:r>
          </a:p>
          <a:p>
            <a:pPr marL="0" indent="0">
              <a:buNone/>
            </a:pPr>
            <a:r>
              <a:rPr lang="en-US" dirty="0">
                <a:solidFill>
                  <a:srgbClr val="2D3B45"/>
                </a:solidFill>
                <a:latin typeface="Lato Extended"/>
              </a:rPr>
              <a:t>As a potentially new entrant to the market, what type of films are doing the best in the box office?</a:t>
            </a:r>
          </a:p>
        </p:txBody>
      </p:sp>
    </p:spTree>
    <p:extLst>
      <p:ext uri="{BB962C8B-B14F-4D97-AF65-F5344CB8AC3E}">
        <p14:creationId xmlns:p14="http://schemas.microsoft.com/office/powerpoint/2010/main" val="363987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929FF-5FCE-DCAC-3297-6ABAB6446D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57620" y="787952"/>
            <a:ext cx="8632825" cy="1498600"/>
          </a:xfrm>
        </p:spPr>
        <p:txBody>
          <a:bodyPr/>
          <a:lstStyle/>
          <a:p>
            <a:r>
              <a:rPr lang="en-US" b="1" dirty="0"/>
              <a:t>Objectives</a:t>
            </a:r>
            <a:endParaRPr lang="en-KE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2E4B8-1679-76AC-B2B5-10BBB0F04DB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580321" y="2476189"/>
            <a:ext cx="7688608" cy="1905621"/>
          </a:xfrm>
        </p:spPr>
        <p:txBody>
          <a:bodyPr/>
          <a:lstStyle/>
          <a:p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Explore what types of films are currently doing the best at the box office.</a:t>
            </a:r>
          </a:p>
          <a:p>
            <a:r>
              <a:rPr lang="en-US" dirty="0">
                <a:solidFill>
                  <a:srgbClr val="2D3B45"/>
                </a:solidFill>
                <a:latin typeface="Lato Extended"/>
              </a:rPr>
              <a:t>T</a:t>
            </a: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ranslate those findings into actionable insights that the head of Microsoft's new movie studio can use to help decide what type of films to create.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97834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50216-8282-30EF-BB0E-1E7F026F1118}"/>
              </a:ext>
            </a:extLst>
          </p:cNvPr>
          <p:cNvSpPr txBox="1"/>
          <p:nvPr/>
        </p:nvSpPr>
        <p:spPr>
          <a:xfrm>
            <a:off x="636608" y="226632"/>
            <a:ext cx="114473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b="1" dirty="0"/>
              <a:t>Number of Movies Released between the years 2010 and 2019</a:t>
            </a:r>
            <a:endParaRPr lang="en-KE" sz="25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548427-AA13-96CC-85E5-1E8118E3B67C}"/>
              </a:ext>
            </a:extLst>
          </p:cNvPr>
          <p:cNvSpPr txBox="1"/>
          <p:nvPr/>
        </p:nvSpPr>
        <p:spPr>
          <a:xfrm flipH="1">
            <a:off x="2300154" y="1071434"/>
            <a:ext cx="812027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movies released between the years 2010 to 2019 saw a steady rise.</a:t>
            </a:r>
          </a:p>
          <a:p>
            <a:endParaRPr lang="en-US" dirty="0"/>
          </a:p>
          <a:p>
            <a:r>
              <a:rPr lang="en-US" dirty="0"/>
              <a:t>However  the year 2017 saw a sharp decrease in the movies released followed by a further decrease in 2018 and 2019.</a:t>
            </a:r>
          </a:p>
          <a:p>
            <a:endParaRPr lang="en-US" dirty="0"/>
          </a:p>
          <a:p>
            <a:r>
              <a:rPr lang="en-US" dirty="0"/>
              <a:t>The strengthening of on-demand movie streaming services such as Netflix played a role in the decrease in revenue in 2017 followed by the Covid-19 pandemic that began in 2019</a:t>
            </a:r>
          </a:p>
          <a:p>
            <a:endParaRPr lang="en-US" dirty="0"/>
          </a:p>
          <a:p>
            <a:endParaRPr lang="en-US" dirty="0"/>
          </a:p>
          <a:p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945977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50216-8282-30EF-BB0E-1E7F026F1118}"/>
              </a:ext>
            </a:extLst>
          </p:cNvPr>
          <p:cNvSpPr txBox="1"/>
          <p:nvPr/>
        </p:nvSpPr>
        <p:spPr>
          <a:xfrm>
            <a:off x="636608" y="226632"/>
            <a:ext cx="114473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b="1" dirty="0"/>
              <a:t>Number of Movies Released between the years 2010 and 2019</a:t>
            </a:r>
            <a:endParaRPr lang="en-KE" sz="2500" b="1" dirty="0"/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F318B91C-E247-CE05-6ED4-25292A563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6620" y="1076445"/>
            <a:ext cx="8458183" cy="5123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20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50216-8282-30EF-BB0E-1E7F026F1118}"/>
              </a:ext>
            </a:extLst>
          </p:cNvPr>
          <p:cNvSpPr txBox="1"/>
          <p:nvPr/>
        </p:nvSpPr>
        <p:spPr>
          <a:xfrm>
            <a:off x="636608" y="226632"/>
            <a:ext cx="1155539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/>
              <a:t>Average viewer weighted rating of movies released between year 2010 and 2019.</a:t>
            </a:r>
            <a:endParaRPr lang="en-KE" sz="25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D5796-9362-1074-49AD-69CDF71B64BB}"/>
              </a:ext>
            </a:extLst>
          </p:cNvPr>
          <p:cNvSpPr txBox="1"/>
          <p:nvPr/>
        </p:nvSpPr>
        <p:spPr>
          <a:xfrm>
            <a:off x="844826" y="2206487"/>
            <a:ext cx="10376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average ratings and weighted rating of movies released between 2010 and 2019 saw a consistent increase from a low point in 2012 to the highest point in 2019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772548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50216-8282-30EF-BB0E-1E7F026F1118}"/>
              </a:ext>
            </a:extLst>
          </p:cNvPr>
          <p:cNvSpPr txBox="1"/>
          <p:nvPr/>
        </p:nvSpPr>
        <p:spPr>
          <a:xfrm>
            <a:off x="636608" y="226632"/>
            <a:ext cx="1155539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/>
              <a:t>Average viewer weighted rating of movies released between year 2010 and 2019.</a:t>
            </a:r>
            <a:endParaRPr lang="en-KE" sz="25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B505C9-1AFF-E51E-0C28-713019C02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320" y="1087417"/>
            <a:ext cx="8258175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11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50216-8282-30EF-BB0E-1E7F026F1118}"/>
              </a:ext>
            </a:extLst>
          </p:cNvPr>
          <p:cNvSpPr txBox="1"/>
          <p:nvPr/>
        </p:nvSpPr>
        <p:spPr>
          <a:xfrm>
            <a:off x="347241" y="226632"/>
            <a:ext cx="11736729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/>
              <a:t>Average viewer weighted rating of movies released between year 2010 and 2019.</a:t>
            </a:r>
            <a:endParaRPr lang="en-KE" sz="25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348278-2AA9-AEED-8836-33E5D230E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6912" y="1063665"/>
            <a:ext cx="8258175" cy="523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354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50216-8282-30EF-BB0E-1E7F026F1118}"/>
              </a:ext>
            </a:extLst>
          </p:cNvPr>
          <p:cNvSpPr txBox="1"/>
          <p:nvPr/>
        </p:nvSpPr>
        <p:spPr>
          <a:xfrm>
            <a:off x="636608" y="226632"/>
            <a:ext cx="1144736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b="1" dirty="0"/>
              <a:t>Top 10 Movie Genres </a:t>
            </a:r>
            <a:endParaRPr lang="en-KE" sz="25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A06A30-7378-6E1C-1072-1397A2993418}"/>
              </a:ext>
            </a:extLst>
          </p:cNvPr>
          <p:cNvSpPr txBox="1"/>
          <p:nvPr/>
        </p:nvSpPr>
        <p:spPr>
          <a:xfrm>
            <a:off x="1272209" y="1729409"/>
            <a:ext cx="95515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Drama, Documentaries, comedy, Thriller and Horror featured as the most popular movie genres that we released between 2010 and 2019.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Additionally, Reality-TV, Adult, Game-Show and Short genres feature the least released genres in the same period of time.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22002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SalesDirection">
      <a:dk1>
        <a:srgbClr val="595959"/>
      </a:dk1>
      <a:lt1>
        <a:sysClr val="window" lastClr="FFFFFF"/>
      </a:lt1>
      <a:dk2>
        <a:srgbClr val="000000"/>
      </a:dk2>
      <a:lt2>
        <a:srgbClr val="F2F2F2"/>
      </a:lt2>
      <a:accent1>
        <a:srgbClr val="1EB8C1"/>
      </a:accent1>
      <a:accent2>
        <a:srgbClr val="EF7920"/>
      </a:accent2>
      <a:accent3>
        <a:srgbClr val="EFC119"/>
      </a:accent3>
      <a:accent4>
        <a:srgbClr val="969890"/>
      </a:accent4>
      <a:accent5>
        <a:srgbClr val="50B4F2"/>
      </a:accent5>
      <a:accent6>
        <a:srgbClr val="C05A3A"/>
      </a:accent6>
      <a:hlink>
        <a:srgbClr val="EFC119"/>
      </a:hlink>
      <a:folHlink>
        <a:srgbClr val="969890"/>
      </a:folHlink>
    </a:clrScheme>
    <a:fontScheme name="Book Antiqua">
      <a:majorFont>
        <a:latin typeface="Book Antiqua"/>
        <a:ea typeface=""/>
        <a:cs typeface=""/>
      </a:majorFont>
      <a:minorFont>
        <a:latin typeface="Book Antiqu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199</TotalTime>
  <Words>519</Words>
  <Application>Microsoft Office PowerPoint</Application>
  <PresentationFormat>Widescreen</PresentationFormat>
  <Paragraphs>41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Book Antiqua</vt:lpstr>
      <vt:lpstr>Calibri</vt:lpstr>
      <vt:lpstr>Calibri Light</vt:lpstr>
      <vt:lpstr>Lato Extended</vt:lpstr>
      <vt:lpstr>Retrospect</vt:lpstr>
      <vt:lpstr>Microsoft Movie Studio</vt:lpstr>
      <vt:lpstr>Problem Statement.</vt:lpstr>
      <vt:lpstr>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Findings and Recommendations.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Movie Studio</dc:title>
  <dc:creator>Kimani</dc:creator>
  <cp:lastModifiedBy>Kimani</cp:lastModifiedBy>
  <cp:revision>7</cp:revision>
  <cp:lastPrinted>2024-02-20T20:24:48Z</cp:lastPrinted>
  <dcterms:created xsi:type="dcterms:W3CDTF">2024-02-20T17:07:21Z</dcterms:created>
  <dcterms:modified xsi:type="dcterms:W3CDTF">2024-02-20T20:49:19Z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